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11"/>
  </p:notesMasterIdLst>
  <p:sldIdLst>
    <p:sldId id="256" r:id="rId2"/>
    <p:sldId id="266" r:id="rId3"/>
    <p:sldId id="257" r:id="rId4"/>
    <p:sldId id="259" r:id="rId5"/>
    <p:sldId id="258" r:id="rId6"/>
    <p:sldId id="260" r:id="rId7"/>
    <p:sldId id="265" r:id="rId8"/>
    <p:sldId id="261" r:id="rId9"/>
    <p:sldId id="262" r:id="rId10"/>
  </p:sldIdLst>
  <p:sldSz cx="14630400" cy="8229600"/>
  <p:notesSz cx="8229600" cy="14630400"/>
  <p:embeddedFontLst>
    <p:embeddedFont>
      <p:font typeface="Bahnschrift" pitchFamily="34" charset="0"/>
      <p:regular r:id="rId12"/>
      <p:bold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Inter" charset="0"/>
      <p:regular r:id="rId18"/>
      <p:bold r:id="rId19"/>
    </p:embeddedFont>
    <p:embeddedFont>
      <p:font typeface="Montserrat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592">
          <p15:clr>
            <a:srgbClr val="000000"/>
          </p15:clr>
        </p15:guide>
        <p15:guide id="2" pos="4608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-102" y="-15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565525" cy="73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660900" y="0"/>
            <a:ext cx="3567113" cy="73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3896975"/>
            <a:ext cx="3565525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15942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p2:notes"/>
          <p:cNvSpPr txBox="1"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:notes"/>
          <p:cNvSpPr txBox="1">
            <a:spLocks noGrp="1"/>
          </p:cNvSpPr>
          <p:nvPr>
            <p:ph type="sldNum" idx="12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:notes"/>
          <p:cNvSpPr txBox="1">
            <a:spLocks noGrp="1"/>
          </p:cNvSpPr>
          <p:nvPr>
            <p:ph type="sldNum" idx="12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3:notes"/>
          <p:cNvSpPr txBox="1"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:notes"/>
          <p:cNvSpPr txBox="1">
            <a:spLocks noGrp="1"/>
          </p:cNvSpPr>
          <p:nvPr>
            <p:ph type="sldNum" idx="12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:notes"/>
          <p:cNvSpPr txBox="1">
            <a:spLocks noGrp="1"/>
          </p:cNvSpPr>
          <p:nvPr>
            <p:ph type="sldNum" idx="12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:notes"/>
          <p:cNvSpPr txBox="1">
            <a:spLocks noGrp="1"/>
          </p:cNvSpPr>
          <p:nvPr>
            <p:ph type="sldNum" idx="12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:notes"/>
          <p:cNvSpPr txBox="1">
            <a:spLocks noGrp="1"/>
          </p:cNvSpPr>
          <p:nvPr>
            <p:ph type="sldNum" idx="12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/>
          <p:cNvSpPr txBox="1">
            <a:spLocks noGrp="1"/>
          </p:cNvSpPr>
          <p:nvPr>
            <p:ph type="sldNum" idx="12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731520" y="716194"/>
            <a:ext cx="13167360" cy="1715039"/>
          </a:xfrm>
          <a:prstGeom prst="rect">
            <a:avLst/>
          </a:prstGeom>
        </p:spPr>
        <p:txBody>
          <a:bodyPr lIns="109710" tIns="109710" rIns="109710" bIns="109710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99125" y="3009273"/>
            <a:ext cx="12832319" cy="4504319"/>
          </a:xfrm>
          <a:prstGeom prst="rect">
            <a:avLst/>
          </a:prstGeom>
        </p:spPr>
        <p:txBody>
          <a:bodyPr lIns="109710" tIns="109710" rIns="109710" bIns="109710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0" y="1789083"/>
            <a:ext cx="660480" cy="412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09710" tIns="109710" rIns="109710" bIns="10971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700"/>
          </a:p>
        </p:txBody>
      </p:sp>
    </p:spTree>
    <p:extLst>
      <p:ext uri="{BB962C8B-B14F-4D97-AF65-F5344CB8AC3E}">
        <p14:creationId xmlns:p14="http://schemas.microsoft.com/office/powerpoint/2010/main" val="1249365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6350437" y="4752022"/>
            <a:ext cx="7415927" cy="2837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endParaRPr sz="1944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6868716" y="6609874"/>
            <a:ext cx="5186363" cy="431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0"/>
              <a:buFont typeface="Calibri"/>
              <a:buNone/>
            </a:pPr>
            <a:endParaRPr sz="243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0" name="Google Shape;20;p3"/>
          <p:cNvSpPr/>
          <p:nvPr/>
        </p:nvSpPr>
        <p:spPr>
          <a:xfrm>
            <a:off x="237832" y="3545552"/>
            <a:ext cx="10101482" cy="500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07"/>
              <a:buFont typeface="Inter"/>
              <a:buNone/>
            </a:pPr>
            <a:r>
              <a:rPr lang="en-US" sz="6707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Introduction to Generative AI (</a:t>
            </a:r>
            <a:r>
              <a:rPr lang="en-US" sz="6707" b="1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GenAI</a:t>
            </a:r>
            <a:r>
              <a:rPr lang="en-US" sz="6707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670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It’s Me !!!!!</a:t>
            </a:r>
            <a:endParaRPr lang="en-US" sz="72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3926" y="2641874"/>
            <a:ext cx="13258800" cy="4114800"/>
          </a:xfrm>
          <a:prstGeom prst="rect">
            <a:avLst/>
          </a:prstGeom>
          <a:noFill/>
          <a:ln>
            <a:noFill/>
          </a:ln>
        </p:spPr>
        <p:txBody>
          <a:bodyPr lIns="109710" tIns="109710" rIns="109710" bIns="109710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" sz="5300" dirty="0"/>
          </a:p>
          <a:p>
            <a:r>
              <a:rPr lang="en" sz="5300" dirty="0"/>
              <a:t>Jai </a:t>
            </a:r>
            <a:r>
              <a:rPr lang="en" sz="5300" dirty="0"/>
              <a:t>Ganesh</a:t>
            </a:r>
            <a:br>
              <a:rPr lang="en" sz="5300" dirty="0"/>
            </a:br>
            <a:r>
              <a:rPr lang="en" sz="5300" dirty="0"/>
              <a:t>HCL Technologies</a:t>
            </a:r>
            <a:br>
              <a:rPr lang="en" sz="5300" dirty="0"/>
            </a:br>
            <a:r>
              <a:rPr lang="en" sz="5300" dirty="0"/>
              <a:t>Senior Lead Engineer</a:t>
            </a:r>
            <a:br>
              <a:rPr lang="en" sz="5300" dirty="0"/>
            </a:br>
            <a:r>
              <a:rPr lang="en" sz="5300" dirty="0"/>
              <a:t>R &amp; D - Microsoft</a:t>
            </a:r>
            <a:endParaRPr lang="en-US" sz="53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163121"/>
            <a:ext cx="221664" cy="326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025" name="Picture 1" descr="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6"/>
          <a:stretch>
            <a:fillRect/>
          </a:stretch>
        </p:blipFill>
        <p:spPr bwMode="auto">
          <a:xfrm>
            <a:off x="4942" y="0"/>
            <a:ext cx="14630399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1161" y="365761"/>
            <a:ext cx="7954710" cy="8236101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r>
              <a:rPr lang="en-IN" sz="4400" b="1" spc="360" dirty="0">
                <a:solidFill>
                  <a:schemeClr val="bg1"/>
                </a:solidFill>
                <a:latin typeface="Bahnschrift" pitchFamily="34" charset="0"/>
                <a:cs typeface="Calibri" pitchFamily="34" charset="0"/>
              </a:rPr>
              <a:t>JAI GANESH </a:t>
            </a:r>
          </a:p>
          <a:p>
            <a:r>
              <a:rPr lang="en-IN" sz="4400" b="1" spc="360" dirty="0" smtClean="0">
                <a:solidFill>
                  <a:schemeClr val="bg1"/>
                </a:solidFill>
                <a:latin typeface="Bahnschrift" pitchFamily="34" charset="0"/>
                <a:cs typeface="Calibri" pitchFamily="34" charset="0"/>
              </a:rPr>
              <a:t>Senior Ai Architect</a:t>
            </a:r>
            <a:endParaRPr lang="en-IN" sz="4400" b="1" spc="360" dirty="0">
              <a:solidFill>
                <a:schemeClr val="bg1"/>
              </a:solidFill>
              <a:latin typeface="Bahnschrift" pitchFamily="34" charset="0"/>
              <a:cs typeface="Calibri" pitchFamily="34" charset="0"/>
            </a:endParaRPr>
          </a:p>
          <a:p>
            <a:r>
              <a:rPr lang="en-IN" sz="4400" b="1" spc="360" dirty="0" err="1" smtClean="0">
                <a:solidFill>
                  <a:schemeClr val="bg1"/>
                </a:solidFill>
                <a:latin typeface="Bahnschrift" pitchFamily="34" charset="0"/>
                <a:cs typeface="Calibri" pitchFamily="34" charset="0"/>
              </a:rPr>
              <a:t>Valeo</a:t>
            </a:r>
            <a:r>
              <a:rPr lang="en-IN" sz="4400" b="1" spc="360" dirty="0" smtClean="0">
                <a:solidFill>
                  <a:schemeClr val="bg1"/>
                </a:solidFill>
                <a:latin typeface="Bahnschrift" pitchFamily="34" charset="0"/>
                <a:cs typeface="Calibri" pitchFamily="34" charset="0"/>
              </a:rPr>
              <a:t> Detection Systems</a:t>
            </a:r>
            <a:endParaRPr lang="en-IN" sz="4400" b="1" spc="360" dirty="0">
              <a:solidFill>
                <a:schemeClr val="bg1"/>
              </a:solidFill>
              <a:latin typeface="Bahnschrift" pitchFamily="34" charset="0"/>
              <a:cs typeface="Calibri" pitchFamily="34" charset="0"/>
            </a:endParaRPr>
          </a:p>
          <a:p>
            <a:r>
              <a:rPr lang="en-IN" sz="4400" b="1" spc="360" dirty="0">
                <a:solidFill>
                  <a:schemeClr val="bg1"/>
                </a:solidFill>
                <a:latin typeface="Bahnschrift" pitchFamily="34" charset="0"/>
                <a:cs typeface="Calibri" pitchFamily="34" charset="0"/>
              </a:rPr>
              <a:t>AI – R &amp; D</a:t>
            </a:r>
          </a:p>
          <a:p>
            <a:endParaRPr lang="en-IN" sz="4400" b="1" spc="360" dirty="0">
              <a:solidFill>
                <a:schemeClr val="bg1"/>
              </a:solidFill>
              <a:latin typeface="Bahnschrift" pitchFamily="34" charset="0"/>
              <a:cs typeface="Calibri" pitchFamily="34" charset="0"/>
            </a:endParaRPr>
          </a:p>
          <a:p>
            <a:endParaRPr lang="en-IN" sz="4400" b="1" spc="360" dirty="0">
              <a:solidFill>
                <a:schemeClr val="bg1"/>
              </a:solidFill>
              <a:latin typeface="Bahnschrift" pitchFamily="34" charset="0"/>
              <a:cs typeface="Calibri" pitchFamily="34" charset="0"/>
            </a:endParaRPr>
          </a:p>
          <a:p>
            <a:endParaRPr lang="en-IN" sz="4400" b="1" spc="360" dirty="0" smtClean="0">
              <a:solidFill>
                <a:schemeClr val="bg1"/>
              </a:solidFill>
              <a:latin typeface="Bahnschrift" pitchFamily="34" charset="0"/>
              <a:cs typeface="Calibri" pitchFamily="34" charset="0"/>
            </a:endParaRPr>
          </a:p>
          <a:p>
            <a:endParaRPr lang="en-IN" sz="4400" b="1" spc="360" dirty="0">
              <a:solidFill>
                <a:schemeClr val="bg1"/>
              </a:solidFill>
              <a:latin typeface="Bahnschrift" pitchFamily="34" charset="0"/>
              <a:cs typeface="Calibri" pitchFamily="34" charset="0"/>
            </a:endParaRPr>
          </a:p>
          <a:p>
            <a:endParaRPr lang="en-IN" sz="4400" b="1" spc="360" dirty="0" smtClean="0">
              <a:solidFill>
                <a:schemeClr val="bg1"/>
              </a:solidFill>
              <a:latin typeface="Bahnschrift" pitchFamily="34" charset="0"/>
              <a:cs typeface="Calibri" pitchFamily="34" charset="0"/>
            </a:endParaRPr>
          </a:p>
          <a:p>
            <a:endParaRPr lang="en-IN" sz="4400" b="1" spc="360" dirty="0">
              <a:solidFill>
                <a:schemeClr val="bg1"/>
              </a:solidFill>
              <a:latin typeface="Bahnschrift" pitchFamily="34" charset="0"/>
              <a:cs typeface="Calibri" pitchFamily="34" charset="0"/>
            </a:endParaRPr>
          </a:p>
          <a:p>
            <a:r>
              <a:rPr lang="en-IN" sz="4400" b="1" spc="360" dirty="0">
                <a:solidFill>
                  <a:schemeClr val="bg1"/>
                </a:solidFill>
                <a:latin typeface="Bahnschrift" pitchFamily="34" charset="0"/>
                <a:cs typeface="Calibri" pitchFamily="34" charset="0"/>
              </a:rPr>
              <a:t>SPEAKER OF INDIA BOOK OF RECORD</a:t>
            </a:r>
            <a:endParaRPr lang="en-IN" sz="4400" b="1" spc="360" dirty="0">
              <a:solidFill>
                <a:schemeClr val="bg1"/>
              </a:solidFill>
              <a:latin typeface="Bahnschrift" pitchFamily="34" charset="0"/>
              <a:cs typeface="Calibr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9340" y="0"/>
            <a:ext cx="228600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8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-25866" y="311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1" name="Google Shape;31;p4"/>
          <p:cNvSpPr/>
          <p:nvPr/>
        </p:nvSpPr>
        <p:spPr>
          <a:xfrm>
            <a:off x="1033345" y="618979"/>
            <a:ext cx="11764800" cy="97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60"/>
              <a:buFont typeface="Inter"/>
              <a:buNone/>
            </a:pPr>
            <a:r>
              <a:rPr lang="en-US" sz="486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Difference between AI, ML, DL, and </a:t>
            </a:r>
            <a:r>
              <a:rPr lang="en-US" sz="4860" b="1" i="0" u="none" strike="noStrike" cap="none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GenAI</a:t>
            </a:r>
            <a:endParaRPr sz="486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767100" y="2884566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30"/>
              <a:buFont typeface="Inter"/>
              <a:buNone/>
            </a:pPr>
            <a:r>
              <a:rPr lang="en-US" sz="243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AI</a:t>
            </a:r>
            <a:endParaRPr sz="243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864037" y="3615397"/>
            <a:ext cx="3898821" cy="4346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800" b="0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Build an ap</a:t>
            </a:r>
            <a:r>
              <a:rPr lang="en-US" sz="1800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plication that can perform its own task without human intervention </a:t>
            </a:r>
            <a:endParaRPr lang="en-US" sz="1800" dirty="0" smtClean="0">
              <a:solidFill>
                <a:srgbClr val="E5E0DF"/>
              </a:solidFill>
              <a:latin typeface="Inter"/>
              <a:ea typeface="Inter"/>
              <a:sym typeface="Inter"/>
            </a:endParaRPr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800" dirty="0" err="1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Neflix</a:t>
            </a:r>
            <a:r>
              <a:rPr lang="en-US" sz="1800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– Recommendation Sys.</a:t>
            </a:r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800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Tesla - Self driving car</a:t>
            </a:r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800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Ai Engineer – will create and deploy the Ai product.</a:t>
            </a:r>
          </a:p>
        </p:txBody>
      </p:sp>
      <p:sp>
        <p:nvSpPr>
          <p:cNvPr id="34" name="Google Shape;34;p4"/>
          <p:cNvSpPr/>
          <p:nvPr/>
        </p:nvSpPr>
        <p:spPr>
          <a:xfrm>
            <a:off x="5372695" y="2884603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30"/>
              <a:buFont typeface="Inter"/>
              <a:buNone/>
            </a:pPr>
            <a:r>
              <a:rPr lang="en-US" sz="2430" b="1" i="0" u="none" strike="noStrike" cap="none" dirty="0" smtClea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Machine Learning</a:t>
            </a:r>
            <a:endParaRPr sz="243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5372695" y="3615397"/>
            <a:ext cx="3898821" cy="412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800" b="0" i="0" u="none" strike="noStrike" cap="none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Machine Learning, a subset of AI that focuses on building algorithms </a:t>
            </a:r>
            <a:r>
              <a:rPr lang="en-US" sz="1800" b="0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using stat tools that </a:t>
            </a:r>
            <a:r>
              <a:rPr lang="en-US" sz="1800" b="0" i="0" u="none" strike="noStrike" cap="none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can learn from data and make </a:t>
            </a:r>
            <a:r>
              <a:rPr lang="en-US" sz="1800" b="0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predictions.</a:t>
            </a:r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800" b="0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Predictive </a:t>
            </a:r>
            <a:r>
              <a:rPr lang="en-US" sz="1800" b="0" i="0" u="none" strike="noStrike" cap="none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Analysis</a:t>
            </a:r>
            <a:endParaRPr sz="1200" dirty="0"/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800" b="0" i="0" u="none" strike="noStrike" cap="none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Statistical Model</a:t>
            </a:r>
            <a:endParaRPr sz="1200" dirty="0"/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800" b="0" i="0" u="none" strike="noStrike" cap="none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Forecasting </a:t>
            </a:r>
            <a:r>
              <a:rPr lang="en-US" sz="1800" b="0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Designs</a:t>
            </a:r>
          </a:p>
          <a:p>
            <a:pPr algn="ctr">
              <a:lnSpc>
                <a:spcPct val="159979"/>
              </a:lnSpc>
              <a:buClr>
                <a:srgbClr val="E5E0DF"/>
              </a:buClr>
              <a:buSzPts val="1944"/>
            </a:pPr>
            <a:r>
              <a:rPr lang="en-US" sz="1800" b="1" dirty="0">
                <a:solidFill>
                  <a:srgbClr val="E5E0DF"/>
                </a:solidFill>
                <a:latin typeface="Inter"/>
                <a:ea typeface="Inter"/>
                <a:sym typeface="Inter"/>
              </a:rPr>
              <a:t>Understand about the data</a:t>
            </a:r>
            <a:endParaRPr lang="en-US" sz="1200" b="1" dirty="0"/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endParaRPr lang="en-US" sz="1800" dirty="0">
              <a:solidFill>
                <a:srgbClr val="E5E0DF"/>
              </a:solidFill>
              <a:latin typeface="Inter"/>
              <a:ea typeface="Inter"/>
              <a:sym typeface="Inter"/>
            </a:endParaRPr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endParaRPr sz="1200" dirty="0" smtClean="0"/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44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9798386" y="2888980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30"/>
              <a:buFont typeface="Inter"/>
              <a:buNone/>
            </a:pPr>
            <a:r>
              <a:rPr lang="en-US" sz="2430" b="1" i="0" u="none" strike="noStrike" cap="none" dirty="0" smtClea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Deep Learning</a:t>
            </a:r>
            <a:endParaRPr sz="243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9881354" y="3615397"/>
            <a:ext cx="3898821" cy="3974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800" b="0" i="0" u="none" strike="noStrike" cap="none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Deep Learning, a more advanced ML technique that uses neural networks to analyze complex data and automate decision-making</a:t>
            </a:r>
            <a:r>
              <a:rPr lang="en-US" sz="1800" b="0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endParaRPr sz="1200" dirty="0"/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800" b="0" i="0" u="none" strike="noStrike" cap="none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ANN &amp; DNN – Array or </a:t>
            </a:r>
            <a:r>
              <a:rPr lang="en-US" sz="1800" b="0" i="0" u="none" strike="noStrike" cap="none" dirty="0" err="1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Dataframe</a:t>
            </a:r>
            <a:r>
              <a:rPr lang="en-US" sz="1800" b="0" i="0" u="none" strike="noStrike" cap="none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200" dirty="0"/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800" b="0" i="0" u="none" strike="noStrike" cap="none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CNN – </a:t>
            </a:r>
            <a:r>
              <a:rPr lang="en-US" sz="1800" b="0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Image/Computer vision</a:t>
            </a:r>
            <a:endParaRPr sz="1200" dirty="0"/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800" b="0" i="0" u="none" strike="noStrike" cap="none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RNN – Text related &amp; Time </a:t>
            </a:r>
            <a:r>
              <a:rPr lang="en-US" sz="1800" b="0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Series</a:t>
            </a:r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endParaRPr lang="en-US" sz="1800" dirty="0">
              <a:solidFill>
                <a:srgbClr val="E5E0DF"/>
              </a:solidFill>
              <a:latin typeface="Inter"/>
              <a:ea typeface="Inter"/>
              <a:cs typeface="Calibri"/>
              <a:sym typeface="Inter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141473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6"/>
          <p:cNvSpPr/>
          <p:nvPr/>
        </p:nvSpPr>
        <p:spPr>
          <a:xfrm>
            <a:off x="6196085" y="583297"/>
            <a:ext cx="7194471" cy="63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98"/>
              <a:buFont typeface="Inter"/>
              <a:buNone/>
            </a:pPr>
            <a:r>
              <a:rPr lang="en-US" sz="3998" b="1" i="0" u="none" strike="noStrike" cap="none" dirty="0" smtClea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Generative AI</a:t>
            </a:r>
          </a:p>
          <a:p>
            <a:pPr marL="0" marR="0" lvl="0" indent="0" algn="l" rtl="0">
              <a:lnSpc>
                <a:spcPct val="1249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98"/>
              <a:buFont typeface="Inter"/>
              <a:buNone/>
            </a:pPr>
            <a:endParaRPr sz="3998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6482231" y="2538980"/>
            <a:ext cx="40600" cy="4890849"/>
          </a:xfrm>
          <a:prstGeom prst="roundRect">
            <a:avLst>
              <a:gd name="adj" fmla="val 225085"/>
            </a:avLst>
          </a:prstGeom>
          <a:solidFill>
            <a:srgbClr val="2A1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6"/>
          <p:cNvSpPr/>
          <p:nvPr/>
        </p:nvSpPr>
        <p:spPr>
          <a:xfrm>
            <a:off x="6730067" y="3297495"/>
            <a:ext cx="710684" cy="40600"/>
          </a:xfrm>
          <a:prstGeom prst="roundRect">
            <a:avLst>
              <a:gd name="adj" fmla="val 225085"/>
            </a:avLst>
          </a:prstGeom>
          <a:solidFill>
            <a:srgbClr val="2A1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6"/>
          <p:cNvSpPr/>
          <p:nvPr/>
        </p:nvSpPr>
        <p:spPr>
          <a:xfrm>
            <a:off x="6230825" y="3078315"/>
            <a:ext cx="456843" cy="456843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9525" cap="flat" cmpd="sng">
            <a:solidFill>
              <a:srgbClr val="2A1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6405544" y="3154455"/>
            <a:ext cx="140018" cy="30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99"/>
              <a:buFont typeface="Inter"/>
              <a:buNone/>
            </a:pPr>
            <a:r>
              <a:rPr lang="en-US" sz="2399" b="1" i="0" u="none" strike="noStrike" cap="none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39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6"/>
          <p:cNvSpPr/>
          <p:nvPr/>
        </p:nvSpPr>
        <p:spPr>
          <a:xfrm>
            <a:off x="7506488" y="2761013"/>
            <a:ext cx="3749938" cy="317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99"/>
              <a:buFont typeface="Inter"/>
              <a:buNone/>
            </a:pPr>
            <a:r>
              <a:rPr lang="en-US" sz="1999" b="1" dirty="0" smtClean="0">
                <a:solidFill>
                  <a:srgbClr val="E5E0DF"/>
                </a:solidFill>
                <a:latin typeface="Inter"/>
                <a:ea typeface="Inter"/>
                <a:cs typeface="Calibri"/>
                <a:sym typeface="Inter"/>
              </a:rPr>
              <a:t>Discriminative Model</a:t>
            </a:r>
            <a:endParaRPr sz="199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6"/>
          <p:cNvSpPr/>
          <p:nvPr/>
        </p:nvSpPr>
        <p:spPr>
          <a:xfrm>
            <a:off x="7408233" y="3438996"/>
            <a:ext cx="6301264" cy="64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99"/>
              <a:buFont typeface="Inter"/>
              <a:buNone/>
            </a:pPr>
            <a:r>
              <a:rPr lang="en-US" sz="1599" b="0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Task: Classification &amp; Prediction &amp; Analysis</a:t>
            </a:r>
          </a:p>
          <a:p>
            <a:pPr marL="0" marR="0" lvl="0" indent="0" algn="l" rtl="0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99"/>
              <a:buFont typeface="Inter"/>
              <a:buNone/>
            </a:pPr>
            <a:r>
              <a:rPr lang="en-US" sz="1599" dirty="0" smtClean="0">
                <a:solidFill>
                  <a:srgbClr val="E5E0DF"/>
                </a:solidFill>
                <a:latin typeface="Inter"/>
                <a:ea typeface="Inter"/>
                <a:cs typeface="Calibri"/>
                <a:sym typeface="Inter"/>
              </a:rPr>
              <a:t>Dataset: Models are trained on labeled dataset</a:t>
            </a:r>
            <a:endParaRPr sz="159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6"/>
          <p:cNvSpPr/>
          <p:nvPr/>
        </p:nvSpPr>
        <p:spPr>
          <a:xfrm>
            <a:off x="6273224" y="5826740"/>
            <a:ext cx="456843" cy="456843"/>
          </a:xfrm>
          <a:prstGeom prst="roundRect">
            <a:avLst>
              <a:gd name="adj" fmla="val 20003"/>
            </a:avLst>
          </a:prstGeom>
          <a:solidFill>
            <a:srgbClr val="110080"/>
          </a:solidFill>
          <a:ln w="9525" cap="flat" cmpd="sng">
            <a:solidFill>
              <a:srgbClr val="2A1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6411150" y="5873622"/>
            <a:ext cx="182761" cy="30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99"/>
              <a:buFont typeface="Inter"/>
              <a:buNone/>
            </a:pPr>
            <a:r>
              <a:rPr lang="en-US" sz="2399" b="1" i="0" u="none" strike="noStrike" cap="none" dirty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39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6"/>
          <p:cNvSpPr/>
          <p:nvPr/>
        </p:nvSpPr>
        <p:spPr>
          <a:xfrm>
            <a:off x="6604516" y="6057772"/>
            <a:ext cx="710684" cy="40600"/>
          </a:xfrm>
          <a:prstGeom prst="roundRect">
            <a:avLst>
              <a:gd name="adj" fmla="val 225085"/>
            </a:avLst>
          </a:prstGeom>
          <a:solidFill>
            <a:srgbClr val="2A1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/>
          <p:nvPr/>
        </p:nvSpPr>
        <p:spPr>
          <a:xfrm>
            <a:off x="7456673" y="5509438"/>
            <a:ext cx="2538413" cy="317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99"/>
              <a:buFont typeface="Inter"/>
              <a:buNone/>
            </a:pPr>
            <a:r>
              <a:rPr lang="en-US" sz="1999" b="1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Generative Models</a:t>
            </a:r>
            <a:endParaRPr sz="199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6"/>
          <p:cNvSpPr/>
          <p:nvPr/>
        </p:nvSpPr>
        <p:spPr>
          <a:xfrm>
            <a:off x="7408233" y="6176963"/>
            <a:ext cx="7363640" cy="194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99"/>
              <a:buFont typeface="Inter"/>
              <a:buNone/>
            </a:pPr>
            <a:r>
              <a:rPr lang="en-US" sz="1599" b="0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Task: Generates the new unique data &amp; trained on huge dataset</a:t>
            </a:r>
          </a:p>
          <a:p>
            <a:pPr marL="0" marR="0" lvl="0" indent="0" algn="l" rtl="0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99"/>
              <a:buFont typeface="Inter"/>
              <a:buNone/>
            </a:pPr>
            <a:r>
              <a:rPr lang="en-US" sz="1599" dirty="0" err="1" smtClean="0">
                <a:solidFill>
                  <a:srgbClr val="E5E0DF"/>
                </a:solidFill>
                <a:latin typeface="Inter"/>
                <a:ea typeface="Inter"/>
                <a:cs typeface="Calibri"/>
                <a:sym typeface="Inter"/>
              </a:rPr>
              <a:t>Eg</a:t>
            </a:r>
            <a:r>
              <a:rPr lang="en-US" sz="1599" dirty="0" smtClean="0">
                <a:solidFill>
                  <a:srgbClr val="E5E0DF"/>
                </a:solidFill>
                <a:latin typeface="Inter"/>
                <a:ea typeface="Inter"/>
                <a:cs typeface="Calibri"/>
                <a:sym typeface="Inter"/>
              </a:rPr>
              <a:t>. If </a:t>
            </a:r>
            <a:r>
              <a:rPr lang="en-US" sz="1599" dirty="0" err="1" smtClean="0">
                <a:solidFill>
                  <a:srgbClr val="E5E0DF"/>
                </a:solidFill>
                <a:latin typeface="Inter"/>
                <a:ea typeface="Inter"/>
                <a:cs typeface="Calibri"/>
                <a:sym typeface="Inter"/>
              </a:rPr>
              <a:t>GenAI</a:t>
            </a:r>
            <a:r>
              <a:rPr lang="en-US" sz="1599" dirty="0" smtClean="0">
                <a:solidFill>
                  <a:srgbClr val="E5E0DF"/>
                </a:solidFill>
                <a:latin typeface="Inter"/>
                <a:ea typeface="Inter"/>
                <a:cs typeface="Calibri"/>
                <a:sym typeface="Inter"/>
              </a:rPr>
              <a:t> model with mountain &amp; ocean – should generate new scenario.</a:t>
            </a:r>
          </a:p>
          <a:p>
            <a:pPr marL="0" marR="0" lvl="0" indent="0" algn="l" rtl="0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99"/>
              <a:buFont typeface="Inter"/>
              <a:buNone/>
            </a:pPr>
            <a:endParaRPr lang="en-US" sz="1599" dirty="0">
              <a:solidFill>
                <a:srgbClr val="E5E0DF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0" marR="0" lvl="0" indent="0" algn="l" rtl="0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99"/>
              <a:buFont typeface="Inter"/>
              <a:buNone/>
            </a:pPr>
            <a:r>
              <a:rPr lang="en-US" sz="1599" b="1" dirty="0" smtClean="0">
                <a:solidFill>
                  <a:srgbClr val="E5E0DF"/>
                </a:solidFill>
                <a:latin typeface="Inter"/>
                <a:ea typeface="Inter"/>
                <a:cs typeface="Calibri"/>
                <a:sym typeface="Inter"/>
              </a:rPr>
              <a:t>Large Language Models &amp; Large Image Models</a:t>
            </a:r>
            <a:endParaRPr lang="en-US" sz="1599" b="1" i="0" u="none" strike="noStrike" cap="none" dirty="0">
              <a:solidFill>
                <a:srgbClr val="E5E0DF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" y="154746"/>
            <a:ext cx="5247249" cy="391052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75" y="4354675"/>
            <a:ext cx="5247249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Google Shape;68;p6"/>
          <p:cNvSpPr/>
          <p:nvPr/>
        </p:nvSpPr>
        <p:spPr>
          <a:xfrm>
            <a:off x="6230825" y="1467547"/>
            <a:ext cx="6301264" cy="64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99"/>
              <a:buFont typeface="Inter"/>
              <a:buNone/>
            </a:pPr>
            <a:r>
              <a:rPr lang="en-US" sz="1800" dirty="0" smtClean="0">
                <a:solidFill>
                  <a:srgbClr val="E5E0DF"/>
                </a:solidFill>
                <a:latin typeface="Inter"/>
                <a:ea typeface="Inter"/>
                <a:cs typeface="Calibri"/>
                <a:sym typeface="Inter"/>
              </a:rPr>
              <a:t>You might heard about “TRANSFORMERS &amp; BERT”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864037" y="2203013"/>
            <a:ext cx="11764923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60"/>
              <a:buFont typeface="Inter"/>
              <a:buNone/>
            </a:pPr>
            <a:r>
              <a:rPr lang="en-US" sz="486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Difference between AI, ML, DL, and GenAI</a:t>
            </a:r>
            <a:endParaRPr sz="486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30"/>
              <a:buFont typeface="Inter"/>
              <a:buNone/>
            </a:pPr>
            <a:r>
              <a:rPr lang="en-US" sz="243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AI</a:t>
            </a:r>
            <a:endParaRPr sz="243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944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The broad field of Artificial Intelligence, which aims to create machines that can perform human-like tasks.</a:t>
            </a:r>
            <a:endParaRPr/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944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Recommendation Models</a:t>
            </a:r>
            <a:endParaRPr/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944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Autonomous Vehicle</a:t>
            </a:r>
            <a:endParaRPr/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944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Any AI Products</a:t>
            </a:r>
            <a:endParaRPr sz="194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30"/>
              <a:buFont typeface="Inter"/>
              <a:buNone/>
            </a:pPr>
            <a:r>
              <a:rPr lang="en-US" sz="243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ML</a:t>
            </a:r>
            <a:endParaRPr sz="243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944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Machine Learning, a subset of AI that focuses on building algorithms that can learn from data and make predictions.</a:t>
            </a:r>
            <a:endParaRPr/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944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Predictive Analysis</a:t>
            </a:r>
            <a:endParaRPr/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944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Statistical Model</a:t>
            </a:r>
            <a:endParaRPr/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944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Forecasting Designs</a:t>
            </a:r>
            <a:endParaRPr/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44"/>
              <a:buFont typeface="Calibri"/>
              <a:buNone/>
            </a:pPr>
            <a:endParaRPr sz="194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30"/>
              <a:buFont typeface="Inter"/>
              <a:buNone/>
            </a:pPr>
            <a:r>
              <a:rPr lang="en-US" sz="243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DL</a:t>
            </a:r>
            <a:endParaRPr sz="243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944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Deep Learning, a more advanced ML technique that uses neural networks to analyze complex data and automate decision-making.</a:t>
            </a:r>
            <a:endParaRPr/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944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ANN &amp; DNN – Array or Dataframe </a:t>
            </a:r>
            <a:endParaRPr/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944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CNN – Image</a:t>
            </a:r>
            <a:endParaRPr/>
          </a:p>
          <a:p>
            <a:pPr marL="0" marR="0" lvl="0" indent="0" algn="l" rtl="0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lang="en-US" sz="1944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RNN – Text related &amp; Time Series</a:t>
            </a:r>
            <a:endParaRPr sz="194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4597975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7"/>
          <p:cNvSpPr/>
          <p:nvPr/>
        </p:nvSpPr>
        <p:spPr>
          <a:xfrm>
            <a:off x="814285" y="427583"/>
            <a:ext cx="7242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Font typeface="Inter"/>
              <a:buNone/>
            </a:pPr>
            <a:r>
              <a:rPr lang="en-US" sz="3840" b="1" i="0" u="none" strike="noStrike" cap="none" dirty="0" smtClea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To Know More about LLM…</a:t>
            </a:r>
            <a:endParaRPr sz="384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"/>
          <p:cNvSpPr/>
          <p:nvPr/>
        </p:nvSpPr>
        <p:spPr>
          <a:xfrm>
            <a:off x="682585" y="1962626"/>
            <a:ext cx="438864" cy="438864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9525" cap="flat" cmpd="sng">
            <a:solidFill>
              <a:srgbClr val="2A1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834747" y="2035731"/>
            <a:ext cx="134422" cy="29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04"/>
              <a:buFont typeface="Inter"/>
              <a:buNone/>
            </a:pPr>
            <a:r>
              <a:rPr lang="en-US" sz="2304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30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1316474" y="1962626"/>
            <a:ext cx="24381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20"/>
              <a:buFont typeface="Inter"/>
              <a:buNone/>
            </a:pPr>
            <a:r>
              <a:rPr lang="en-US" sz="1920" b="1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Open AI – GPT4</a:t>
            </a:r>
            <a:endParaRPr sz="192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1316474" y="2384346"/>
            <a:ext cx="7144941" cy="62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9960"/>
              </a:lnSpc>
              <a:buClr>
                <a:srgbClr val="E5E0DF"/>
              </a:buClr>
              <a:buSzPts val="1536"/>
            </a:pPr>
            <a:r>
              <a:rPr lang="en-IN" sz="1600" dirty="0">
                <a:solidFill>
                  <a:schemeClr val="bg1"/>
                </a:solidFill>
              </a:rPr>
              <a:t>Generative Pre-trained Transformer 4 is a multimodal large language model created by </a:t>
            </a:r>
            <a:r>
              <a:rPr lang="en-IN" sz="1600" dirty="0" err="1" smtClean="0">
                <a:solidFill>
                  <a:schemeClr val="bg1"/>
                </a:solidFill>
              </a:rPr>
              <a:t>OpenAI</a:t>
            </a:r>
            <a:r>
              <a:rPr lang="en-IN" sz="1600" dirty="0" smtClean="0">
                <a:solidFill>
                  <a:schemeClr val="bg1"/>
                </a:solidFill>
              </a:rPr>
              <a:t>. GPT 3.5 – 175 Billion parameter &amp; GPT-4 – 1 Trillion</a:t>
            </a:r>
            <a:endParaRPr sz="1536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682585" y="3422690"/>
            <a:ext cx="438864" cy="438864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9525" cap="flat" cmpd="sng">
            <a:solidFill>
              <a:srgbClr val="2A1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814268" y="3495794"/>
            <a:ext cx="175498" cy="29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04"/>
              <a:buFont typeface="Inter"/>
              <a:buNone/>
            </a:pPr>
            <a:r>
              <a:rPr lang="en-US" sz="2304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30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1316474" y="3422690"/>
            <a:ext cx="24381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20"/>
              <a:buFont typeface="Inter"/>
              <a:buNone/>
            </a:pPr>
            <a:r>
              <a:rPr lang="en-US" sz="1920" b="1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Meta – LLAMA 2</a:t>
            </a:r>
            <a:endParaRPr sz="192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1316474" y="3844409"/>
            <a:ext cx="7144941" cy="62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9960"/>
              </a:lnSpc>
              <a:buClr>
                <a:srgbClr val="E5E0DF"/>
              </a:buClr>
              <a:buSzPts val="1536"/>
            </a:pPr>
            <a:r>
              <a:rPr lang="en-IN" sz="1600" dirty="0">
                <a:solidFill>
                  <a:schemeClr val="bg1"/>
                </a:solidFill>
              </a:rPr>
              <a:t>Llama is a family of autoregressive large language models released by Meta AI starting in February 2023</a:t>
            </a:r>
            <a:r>
              <a:rPr lang="en-IN" sz="1600" dirty="0" smtClean="0">
                <a:solidFill>
                  <a:schemeClr val="bg1"/>
                </a:solidFill>
              </a:rPr>
              <a:t>. Now, it’s trained with 65 Billion parameter</a:t>
            </a:r>
            <a:endParaRPr sz="1536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7"/>
          <p:cNvSpPr/>
          <p:nvPr/>
        </p:nvSpPr>
        <p:spPr>
          <a:xfrm>
            <a:off x="682585" y="4882753"/>
            <a:ext cx="438864" cy="438864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9525" cap="flat" cmpd="sng">
            <a:solidFill>
              <a:srgbClr val="2A1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809982" y="4955858"/>
            <a:ext cx="184071" cy="29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04"/>
              <a:buFont typeface="Inter"/>
              <a:buNone/>
            </a:pPr>
            <a:r>
              <a:rPr lang="en-US" sz="2304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30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7"/>
          <p:cNvSpPr/>
          <p:nvPr/>
        </p:nvSpPr>
        <p:spPr>
          <a:xfrm>
            <a:off x="1316474" y="4882753"/>
            <a:ext cx="24381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20"/>
              <a:buFont typeface="Inter"/>
              <a:buNone/>
            </a:pPr>
            <a:r>
              <a:rPr lang="en-US" sz="1920" b="1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Google - Gemini</a:t>
            </a:r>
            <a:endParaRPr sz="192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7"/>
          <p:cNvSpPr/>
          <p:nvPr/>
        </p:nvSpPr>
        <p:spPr>
          <a:xfrm>
            <a:off x="1316474" y="5304473"/>
            <a:ext cx="7574308" cy="89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9960"/>
              </a:lnSpc>
              <a:buClr>
                <a:srgbClr val="E5E0DF"/>
              </a:buClr>
              <a:buSzPts val="1536"/>
            </a:pPr>
            <a:r>
              <a:rPr lang="en-IN" sz="1600" dirty="0">
                <a:solidFill>
                  <a:schemeClr val="bg1"/>
                </a:solidFill>
              </a:rPr>
              <a:t>Google Gemini is a family of multimodal </a:t>
            </a:r>
            <a:r>
              <a:rPr lang="en-IN" sz="1600" dirty="0" smtClean="0">
                <a:solidFill>
                  <a:schemeClr val="bg1"/>
                </a:solidFill>
              </a:rPr>
              <a:t>LLM developed </a:t>
            </a:r>
            <a:r>
              <a:rPr lang="en-IN" sz="1600" dirty="0">
                <a:solidFill>
                  <a:schemeClr val="bg1"/>
                </a:solidFill>
              </a:rPr>
              <a:t>by Google </a:t>
            </a:r>
            <a:r>
              <a:rPr lang="en-IN" sz="1600" dirty="0" err="1">
                <a:solidFill>
                  <a:schemeClr val="bg1"/>
                </a:solidFill>
              </a:rPr>
              <a:t>DeepMind</a:t>
            </a:r>
            <a:r>
              <a:rPr lang="en-IN" sz="1600" dirty="0">
                <a:solidFill>
                  <a:schemeClr val="bg1"/>
                </a:solidFill>
              </a:rPr>
              <a:t>, serving as the successor to </a:t>
            </a:r>
            <a:r>
              <a:rPr lang="en-IN" sz="1600" dirty="0" err="1">
                <a:solidFill>
                  <a:schemeClr val="bg1"/>
                </a:solidFill>
              </a:rPr>
              <a:t>LaMDA</a:t>
            </a:r>
            <a:r>
              <a:rPr lang="en-IN" sz="1600" dirty="0">
                <a:solidFill>
                  <a:schemeClr val="bg1"/>
                </a:solidFill>
              </a:rPr>
              <a:t> and </a:t>
            </a:r>
            <a:r>
              <a:rPr lang="en-IN" sz="1600" dirty="0" err="1">
                <a:solidFill>
                  <a:schemeClr val="bg1"/>
                </a:solidFill>
              </a:rPr>
              <a:t>PaLM</a:t>
            </a:r>
            <a:r>
              <a:rPr lang="en-IN" sz="1600" dirty="0">
                <a:solidFill>
                  <a:schemeClr val="bg1"/>
                </a:solidFill>
              </a:rPr>
              <a:t> </a:t>
            </a:r>
            <a:r>
              <a:rPr lang="en-IN" sz="1600" dirty="0" smtClean="0">
                <a:solidFill>
                  <a:schemeClr val="bg1"/>
                </a:solidFill>
              </a:rPr>
              <a:t>2. </a:t>
            </a:r>
            <a:r>
              <a:rPr lang="en-IN" sz="1600" dirty="0" err="1" smtClean="0">
                <a:solidFill>
                  <a:schemeClr val="bg1"/>
                </a:solidFill>
              </a:rPr>
              <a:t>LaMDA</a:t>
            </a:r>
            <a:r>
              <a:rPr lang="en-IN" sz="1600" dirty="0" smtClean="0">
                <a:solidFill>
                  <a:schemeClr val="bg1"/>
                </a:solidFill>
              </a:rPr>
              <a:t> – 137 Billion parameters</a:t>
            </a:r>
            <a:endParaRPr sz="1536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7"/>
          <p:cNvSpPr/>
          <p:nvPr/>
        </p:nvSpPr>
        <p:spPr>
          <a:xfrm>
            <a:off x="682585" y="6342817"/>
            <a:ext cx="438864" cy="438864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9525" cap="flat" cmpd="sng">
            <a:solidFill>
              <a:srgbClr val="2A1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>
            <a:off x="807244" y="6415921"/>
            <a:ext cx="189548" cy="29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04"/>
              <a:buFont typeface="Inter"/>
              <a:buNone/>
            </a:pPr>
            <a:r>
              <a:rPr lang="en-US" sz="2304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30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7"/>
          <p:cNvSpPr/>
          <p:nvPr/>
        </p:nvSpPr>
        <p:spPr>
          <a:xfrm>
            <a:off x="1316473" y="6342817"/>
            <a:ext cx="3410271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20"/>
              <a:buFont typeface="Inter"/>
              <a:buNone/>
            </a:pPr>
            <a:r>
              <a:rPr lang="en-US" sz="1920" b="1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Anthropic  - Claude 3</a:t>
            </a:r>
            <a:endParaRPr sz="192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"/>
          <p:cNvSpPr/>
          <p:nvPr/>
        </p:nvSpPr>
        <p:spPr>
          <a:xfrm>
            <a:off x="1316474" y="6764536"/>
            <a:ext cx="7574308" cy="13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9960"/>
              </a:lnSpc>
              <a:buClr>
                <a:srgbClr val="E5E0DF"/>
              </a:buClr>
              <a:buSzPts val="1536"/>
            </a:pPr>
            <a:r>
              <a:rPr lang="en-IN" sz="1600" dirty="0">
                <a:solidFill>
                  <a:schemeClr val="bg1"/>
                </a:solidFill>
              </a:rPr>
              <a:t>The </a:t>
            </a:r>
            <a:r>
              <a:rPr lang="en-IN" sz="1600" b="1" dirty="0">
                <a:solidFill>
                  <a:schemeClr val="bg1"/>
                </a:solidFill>
              </a:rPr>
              <a:t>Claude</a:t>
            </a:r>
            <a:r>
              <a:rPr lang="en-IN" sz="1600" dirty="0">
                <a:solidFill>
                  <a:schemeClr val="bg1"/>
                </a:solidFill>
              </a:rPr>
              <a:t> LLM focuses on constitutional AI, which shapes AI outputs guided by a set of principles that help the AI assistant it powers </a:t>
            </a:r>
            <a:r>
              <a:rPr lang="en-IN" sz="1600" dirty="0" smtClean="0">
                <a:solidFill>
                  <a:schemeClr val="bg1"/>
                </a:solidFill>
              </a:rPr>
              <a:t>helpful. Claude3 – </a:t>
            </a:r>
            <a:r>
              <a:rPr lang="en-IN" sz="1600" dirty="0">
                <a:solidFill>
                  <a:schemeClr val="bg1"/>
                </a:solidFill>
              </a:rPr>
              <a:t>137 Billion parameters</a:t>
            </a:r>
            <a:endParaRPr sz="1536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153" y="40273"/>
            <a:ext cx="5310807" cy="22271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124" y="2405580"/>
            <a:ext cx="5268864" cy="2180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276" y="4935596"/>
            <a:ext cx="2433711" cy="3075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79" y="4955857"/>
            <a:ext cx="2630621" cy="30345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-20306" y="-103025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entagon 2"/>
          <p:cNvSpPr/>
          <p:nvPr/>
        </p:nvSpPr>
        <p:spPr>
          <a:xfrm>
            <a:off x="7157829" y="3412140"/>
            <a:ext cx="5528603" cy="9425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Pentagon 21"/>
          <p:cNvSpPr/>
          <p:nvPr/>
        </p:nvSpPr>
        <p:spPr>
          <a:xfrm rot="10800000">
            <a:off x="6847555" y="4949759"/>
            <a:ext cx="5528603" cy="9425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Pentagon 22"/>
          <p:cNvSpPr/>
          <p:nvPr/>
        </p:nvSpPr>
        <p:spPr>
          <a:xfrm>
            <a:off x="7209686" y="6754128"/>
            <a:ext cx="5528603" cy="9425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Google Shape;67;p6"/>
          <p:cNvSpPr/>
          <p:nvPr/>
        </p:nvSpPr>
        <p:spPr>
          <a:xfrm>
            <a:off x="7456673" y="3624718"/>
            <a:ext cx="4619863" cy="517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49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99"/>
              <a:buFont typeface="Inter"/>
              <a:buNone/>
            </a:pPr>
            <a:r>
              <a:rPr lang="en-US" sz="2400" b="1" dirty="0" smtClean="0">
                <a:solidFill>
                  <a:srgbClr val="E5E0DF"/>
                </a:solidFill>
                <a:latin typeface="Inter"/>
                <a:ea typeface="Inter"/>
                <a:cs typeface="Calibri"/>
                <a:sym typeface="Inter"/>
              </a:rPr>
              <a:t>Foundation Model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67;p6"/>
          <p:cNvSpPr/>
          <p:nvPr/>
        </p:nvSpPr>
        <p:spPr>
          <a:xfrm>
            <a:off x="7456673" y="5162338"/>
            <a:ext cx="4619863" cy="517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49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99"/>
              <a:buFont typeface="Inter"/>
              <a:buNone/>
            </a:pPr>
            <a:r>
              <a:rPr lang="en-US" sz="2400" b="1" dirty="0" smtClean="0">
                <a:solidFill>
                  <a:srgbClr val="E5E0DF"/>
                </a:solidFill>
                <a:latin typeface="Inter"/>
                <a:ea typeface="Inter"/>
                <a:cs typeface="Calibri"/>
                <a:sym typeface="Inter"/>
              </a:rPr>
              <a:t>Pre-trained Model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Pie 3"/>
          <p:cNvSpPr/>
          <p:nvPr/>
        </p:nvSpPr>
        <p:spPr>
          <a:xfrm>
            <a:off x="8500511" y="1450243"/>
            <a:ext cx="2532185" cy="1561514"/>
          </a:xfrm>
          <a:prstGeom prst="pi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Google Shape;67;p6"/>
          <p:cNvSpPr/>
          <p:nvPr/>
        </p:nvSpPr>
        <p:spPr>
          <a:xfrm>
            <a:off x="8155851" y="2382670"/>
            <a:ext cx="3221504" cy="624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49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99"/>
              <a:buFont typeface="Inter"/>
              <a:buNone/>
            </a:pPr>
            <a:r>
              <a:rPr lang="en-US" sz="1800" b="1" dirty="0" smtClean="0">
                <a:solidFill>
                  <a:srgbClr val="E5E0DF"/>
                </a:solidFill>
                <a:latin typeface="Inter"/>
                <a:ea typeface="Inter"/>
                <a:cs typeface="Calibri"/>
                <a:sym typeface="Inter"/>
              </a:rPr>
              <a:t>Large Data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67;p6"/>
          <p:cNvSpPr/>
          <p:nvPr/>
        </p:nvSpPr>
        <p:spPr>
          <a:xfrm>
            <a:off x="7612200" y="6866670"/>
            <a:ext cx="4619863" cy="517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49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99"/>
              <a:buFont typeface="Inter"/>
              <a:buNone/>
            </a:pPr>
            <a:r>
              <a:rPr lang="en-US" sz="2000" b="1" dirty="0" smtClean="0">
                <a:solidFill>
                  <a:srgbClr val="E5E0DF"/>
                </a:solidFill>
                <a:latin typeface="Inter"/>
                <a:ea typeface="Inter"/>
                <a:cs typeface="Calibri"/>
                <a:sym typeface="Inter"/>
              </a:rPr>
              <a:t>Fine Tuning – Domain Specific Model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89;p7"/>
          <p:cNvSpPr/>
          <p:nvPr/>
        </p:nvSpPr>
        <p:spPr>
          <a:xfrm>
            <a:off x="6145303" y="202501"/>
            <a:ext cx="799272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Font typeface="Inter"/>
              <a:buNone/>
            </a:pPr>
            <a:r>
              <a:rPr lang="en-US" sz="3840" b="1" i="0" u="none" strike="noStrike" cap="none" dirty="0" smtClea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How can we use those LLMs?</a:t>
            </a:r>
            <a:endParaRPr sz="384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025"/>
            <a:ext cx="5486400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06" y="4114800"/>
            <a:ext cx="5506706" cy="415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830937" y="3622238"/>
            <a:ext cx="11028128" cy="741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8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74"/>
              <a:buFont typeface="Inter"/>
              <a:buNone/>
            </a:pPr>
            <a:r>
              <a:rPr lang="en-US" sz="4674" b="1" dirty="0" smtClea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Here you can start!!!</a:t>
            </a:r>
            <a:endParaRPr sz="4674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1312" y="4661002"/>
            <a:ext cx="593527" cy="59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8"/>
          <p:cNvSpPr/>
          <p:nvPr/>
        </p:nvSpPr>
        <p:spPr>
          <a:xfrm>
            <a:off x="830937" y="5551289"/>
            <a:ext cx="2967871" cy="2157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8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37"/>
              <a:buFont typeface="Inter"/>
              <a:buNone/>
            </a:pPr>
            <a:r>
              <a:rPr lang="en-US" sz="2337" b="1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Generative </a:t>
            </a:r>
            <a:r>
              <a:rPr lang="en-US" sz="2337" b="1" i="0" u="none" strike="noStrike" cap="none" dirty="0" err="1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Adversial</a:t>
            </a:r>
            <a:r>
              <a:rPr lang="en-US" sz="2337" b="1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Network Architecture</a:t>
            </a:r>
            <a:endParaRPr sz="233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2068" y="4720352"/>
            <a:ext cx="593527" cy="59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8"/>
          <p:cNvSpPr/>
          <p:nvPr/>
        </p:nvSpPr>
        <p:spPr>
          <a:xfrm>
            <a:off x="4162068" y="5551289"/>
            <a:ext cx="2967871" cy="231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8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37"/>
              <a:buFont typeface="Inter"/>
              <a:buNone/>
            </a:pPr>
            <a:r>
              <a:rPr lang="en-US" sz="2337" b="1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Transformer Architecture – Parallel Computation</a:t>
            </a:r>
            <a:endParaRPr sz="233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7493198" y="5551289"/>
            <a:ext cx="2967871" cy="2157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8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37"/>
              <a:buFont typeface="Inter"/>
              <a:buNone/>
            </a:pPr>
            <a:r>
              <a:rPr lang="en-US" sz="2337" b="1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Large Language Models – BERT, BART, </a:t>
            </a:r>
            <a:r>
              <a:rPr lang="en-US" sz="2337" b="1" i="0" u="none" strike="noStrike" cap="none" dirty="0" err="1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Distilbert</a:t>
            </a:r>
            <a:endParaRPr sz="233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24329" y="4720352"/>
            <a:ext cx="593527" cy="59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8"/>
          <p:cNvSpPr/>
          <p:nvPr/>
        </p:nvSpPr>
        <p:spPr>
          <a:xfrm>
            <a:off x="10824329" y="5551288"/>
            <a:ext cx="2975134" cy="231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8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37"/>
              <a:buFont typeface="Inter"/>
              <a:buNone/>
            </a:pPr>
            <a:r>
              <a:rPr lang="en-US" sz="2337" b="1" i="0" u="none" strike="noStrike" cap="none" dirty="0" smtClean="0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Generative Pre-Trained Model – GPT Architecture</a:t>
            </a:r>
            <a:endParaRPr sz="233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712425" cy="3319975"/>
          </a:xfrm>
          <a:prstGeom prst="rect">
            <a:avLst/>
          </a:prstGeom>
        </p:spPr>
      </p:pic>
      <p:pic>
        <p:nvPicPr>
          <p:cNvPr id="20" name="Google Shape;116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3198" y="4813402"/>
            <a:ext cx="593527" cy="593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528" y="1997393"/>
            <a:ext cx="5041225" cy="423469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9"/>
          <p:cNvSpPr/>
          <p:nvPr/>
        </p:nvSpPr>
        <p:spPr>
          <a:xfrm>
            <a:off x="6109692" y="301994"/>
            <a:ext cx="74280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6"/>
              <a:buFont typeface="Inter"/>
              <a:buNone/>
            </a:pPr>
            <a:r>
              <a:rPr lang="en-US" sz="3506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Limitations and Challenges of GenAI</a:t>
            </a:r>
            <a:endParaRPr sz="3506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9"/>
          <p:cNvSpPr/>
          <p:nvPr/>
        </p:nvSpPr>
        <p:spPr>
          <a:xfrm>
            <a:off x="6109692" y="1607344"/>
            <a:ext cx="7897500" cy="1326000"/>
          </a:xfrm>
          <a:prstGeom prst="roundRect">
            <a:avLst>
              <a:gd name="adj" fmla="val 6044"/>
            </a:avLst>
          </a:prstGeom>
          <a:solidFill>
            <a:srgbClr val="110080"/>
          </a:solidFill>
          <a:ln w="9525" cap="flat" cmpd="sng">
            <a:solidFill>
              <a:srgbClr val="2A1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"/>
          <p:cNvSpPr/>
          <p:nvPr/>
        </p:nvSpPr>
        <p:spPr>
          <a:xfrm>
            <a:off x="6295311" y="1792962"/>
            <a:ext cx="22263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3"/>
              <a:buFont typeface="Inter"/>
              <a:buNone/>
            </a:pPr>
            <a:r>
              <a:rPr lang="en-US" sz="1753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Bias and Accuracy</a:t>
            </a:r>
            <a:endParaRPr sz="175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9"/>
          <p:cNvSpPr/>
          <p:nvPr/>
        </p:nvSpPr>
        <p:spPr>
          <a:xfrm>
            <a:off x="6295311" y="2178010"/>
            <a:ext cx="7526179" cy="56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2"/>
              <a:buFont typeface="Inter"/>
              <a:buNone/>
            </a:pPr>
            <a:r>
              <a:rPr lang="en-US" sz="1402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GenAI models can perpetuate biases and produce inaccurate or unreliable outputs if not trained properly.</a:t>
            </a:r>
            <a:endParaRPr sz="14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6109700" y="3058975"/>
            <a:ext cx="7897500" cy="1250100"/>
          </a:xfrm>
          <a:prstGeom prst="roundRect">
            <a:avLst>
              <a:gd name="adj" fmla="val 6044"/>
            </a:avLst>
          </a:prstGeom>
          <a:solidFill>
            <a:srgbClr val="110080"/>
          </a:solidFill>
          <a:ln w="9525" cap="flat" cmpd="sng">
            <a:solidFill>
              <a:srgbClr val="2A1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6295294" y="3297075"/>
            <a:ext cx="54864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3"/>
              <a:buFont typeface="Inter"/>
              <a:buNone/>
            </a:pPr>
            <a:r>
              <a:rPr lang="en-US" sz="1753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Lack of Contextual</a:t>
            </a:r>
            <a:r>
              <a:rPr lang="en-US" sz="1753" b="1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3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Understanding</a:t>
            </a:r>
            <a:endParaRPr sz="175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9"/>
          <p:cNvSpPr/>
          <p:nvPr/>
        </p:nvSpPr>
        <p:spPr>
          <a:xfrm>
            <a:off x="6295400" y="3682203"/>
            <a:ext cx="75261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2"/>
              <a:buFont typeface="Inter"/>
              <a:buNone/>
            </a:pPr>
            <a:r>
              <a:rPr lang="en-US" sz="1402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GenAI models may struggle to fully comprehend the nuances and context required for certain tasks.</a:t>
            </a:r>
            <a:endParaRPr sz="14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6109692" y="4615577"/>
            <a:ext cx="7897416" cy="1326118"/>
          </a:xfrm>
          <a:prstGeom prst="roundRect">
            <a:avLst>
              <a:gd name="adj" fmla="val 6044"/>
            </a:avLst>
          </a:prstGeom>
          <a:solidFill>
            <a:srgbClr val="110080"/>
          </a:solidFill>
          <a:ln w="9525" cap="flat" cmpd="sng">
            <a:solidFill>
              <a:srgbClr val="2A1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/>
          <p:nvPr/>
        </p:nvSpPr>
        <p:spPr>
          <a:xfrm>
            <a:off x="6295295" y="4801200"/>
            <a:ext cx="36975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3"/>
              <a:buFont typeface="Inter"/>
              <a:buNone/>
            </a:pPr>
            <a:r>
              <a:rPr lang="en-US" sz="1753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Computational</a:t>
            </a:r>
            <a:r>
              <a:rPr lang="en-US" sz="1753" b="1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3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Intensity</a:t>
            </a:r>
            <a:endParaRPr sz="175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6295361" y="5214868"/>
            <a:ext cx="75261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2"/>
              <a:buFont typeface="Inter"/>
              <a:buNone/>
            </a:pPr>
            <a:r>
              <a:rPr lang="en-US" sz="1402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Training and running GenAI models requires significant computational resources and energy consumption.</a:t>
            </a:r>
            <a:endParaRPr sz="14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9"/>
          <p:cNvSpPr/>
          <p:nvPr/>
        </p:nvSpPr>
        <p:spPr>
          <a:xfrm>
            <a:off x="6109692" y="6119693"/>
            <a:ext cx="7897416" cy="1326118"/>
          </a:xfrm>
          <a:prstGeom prst="roundRect">
            <a:avLst>
              <a:gd name="adj" fmla="val 6044"/>
            </a:avLst>
          </a:prstGeom>
          <a:solidFill>
            <a:srgbClr val="110080"/>
          </a:solidFill>
          <a:ln w="9525" cap="flat" cmpd="sng">
            <a:solidFill>
              <a:srgbClr val="2A1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9"/>
          <p:cNvSpPr/>
          <p:nvPr/>
        </p:nvSpPr>
        <p:spPr>
          <a:xfrm>
            <a:off x="6295295" y="6305300"/>
            <a:ext cx="34443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3"/>
              <a:buFont typeface="Inter"/>
              <a:buNone/>
            </a:pPr>
            <a:r>
              <a:rPr lang="en-US" sz="1753" b="1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Ethical Considerations</a:t>
            </a:r>
            <a:endParaRPr sz="175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9"/>
          <p:cNvSpPr/>
          <p:nvPr/>
        </p:nvSpPr>
        <p:spPr>
          <a:xfrm>
            <a:off x="6402061" y="6690385"/>
            <a:ext cx="75261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2"/>
              <a:buFont typeface="Inter"/>
              <a:buNone/>
            </a:pPr>
            <a:r>
              <a:rPr lang="en-US" sz="1402" b="0" i="0" u="none" strike="noStrike" cap="non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The use of GenAI raises important ethical questions about privacy, security, and the impact on jobs and society.</a:t>
            </a:r>
            <a:endParaRPr sz="14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9" descr="preencoded.png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562</Words>
  <Application>Microsoft Office PowerPoint</Application>
  <PresentationFormat>Custom</PresentationFormat>
  <Paragraphs>102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Bahnschrift</vt:lpstr>
      <vt:lpstr>Calibri</vt:lpstr>
      <vt:lpstr>Inter</vt:lpstr>
      <vt:lpstr>Montserrat</vt:lpstr>
      <vt:lpstr>Office Theme</vt:lpstr>
      <vt:lpstr>PowerPoint Presentation</vt:lpstr>
      <vt:lpstr>It’s Me !!!!!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dell</cp:lastModifiedBy>
  <cp:revision>11</cp:revision>
  <dcterms:modified xsi:type="dcterms:W3CDTF">2024-08-10T19:56:50Z</dcterms:modified>
</cp:coreProperties>
</file>